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3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919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697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375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87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58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10/26/2024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093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10/26/2024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75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10/26/2024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40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10/26/2024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71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10/26/2024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53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10/26/2024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98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10/26/2024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17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5473D2-DD46-DFAF-84EC-264D6CE58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DA67C6-2450-9B46-F0E9-186FE2647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35937" y="266218"/>
            <a:ext cx="4653838" cy="4131282"/>
          </a:xfrm>
          <a:solidFill>
            <a:srgbClr val="121314"/>
          </a:solidFill>
          <a:ln>
            <a:solidFill>
              <a:schemeClr val="bg2">
                <a:lumMod val="10000"/>
              </a:schemeClr>
            </a:solidFill>
          </a:ln>
        </p:spPr>
        <p:txBody>
          <a:bodyPr lIns="182880" rIns="182880" bIns="182880">
            <a:normAutofit/>
          </a:bodyPr>
          <a:lstStyle/>
          <a:p>
            <a:pPr algn="l"/>
            <a:r>
              <a:rPr lang="en-US" sz="4800" b="0" dirty="0">
                <a:solidFill>
                  <a:schemeClr val="bg1"/>
                </a:solidFill>
                <a:latin typeface="Bahnschrift" panose="020B0502040204020203" pitchFamily="34" charset="0"/>
              </a:rPr>
              <a:t>Machine Learning &amp;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2B8BAF-8297-891F-F013-8D04D97502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6195" y="4524047"/>
            <a:ext cx="3807773" cy="423874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s-BO" sz="2000" dirty="0"/>
              <a:t>Dr. Rolando Gonzales Martinez</a:t>
            </a:r>
          </a:p>
          <a:p>
            <a:pPr algn="l"/>
            <a:endParaRPr lang="es-BO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C01B9B-61A0-BAB3-ECC3-67A27D865A5B}"/>
              </a:ext>
            </a:extLst>
          </p:cNvPr>
          <p:cNvSpPr txBox="1"/>
          <p:nvPr/>
        </p:nvSpPr>
        <p:spPr>
          <a:xfrm>
            <a:off x="6936195" y="4947922"/>
            <a:ext cx="524534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0" i="0" dirty="0">
                <a:solidFill>
                  <a:srgbClr val="222222"/>
                </a:solidFill>
                <a:effectLst/>
                <a:latin typeface="OCR A Extended" panose="02010509020102010303" pitchFamily="50" charset="0"/>
              </a:rPr>
              <a:t>Postdoctoral Fellow</a:t>
            </a:r>
          </a:p>
          <a:p>
            <a:pPr algn="l"/>
            <a:r>
              <a:rPr lang="en-US" sz="1600" b="0" i="0" dirty="0">
                <a:solidFill>
                  <a:srgbClr val="222222"/>
                </a:solidFill>
                <a:effectLst/>
                <a:latin typeface="OCR A Extended" panose="02010509020102010303" pitchFamily="50" charset="0"/>
              </a:rPr>
              <a:t>Marie </a:t>
            </a:r>
            <a:r>
              <a:rPr lang="en-US" sz="1600" b="0" i="0" dirty="0" err="1">
                <a:solidFill>
                  <a:srgbClr val="222222"/>
                </a:solidFill>
                <a:effectLst/>
                <a:latin typeface="OCR A Extended" panose="02010509020102010303" pitchFamily="50" charset="0"/>
              </a:rPr>
              <a:t>Skłodowska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OCR A Extended" panose="02010509020102010303" pitchFamily="50" charset="0"/>
              </a:rPr>
              <a:t>-Curie Actions</a:t>
            </a:r>
          </a:p>
          <a:p>
            <a:pPr algn="l"/>
            <a:r>
              <a:rPr lang="en-US" sz="1600" b="0" i="0" dirty="0">
                <a:solidFill>
                  <a:srgbClr val="222222"/>
                </a:solidFill>
                <a:effectLst/>
                <a:latin typeface="OCR A Extended" panose="02010509020102010303" pitchFamily="50" charset="0"/>
              </a:rPr>
              <a:t>University of Groningen (the Netherlands)</a:t>
            </a:r>
          </a:p>
          <a:p>
            <a:pPr algn="l"/>
            <a:endParaRPr lang="en-US" sz="1600" dirty="0">
              <a:solidFill>
                <a:srgbClr val="222222"/>
              </a:solidFill>
              <a:latin typeface="OCR A Extended" panose="02010509020102010303" pitchFamily="50" charset="0"/>
            </a:endParaRPr>
          </a:p>
          <a:p>
            <a:pPr algn="l"/>
            <a:r>
              <a:rPr lang="en-US" sz="1600" b="0" i="0" dirty="0">
                <a:solidFill>
                  <a:srgbClr val="222222"/>
                </a:solidFill>
                <a:effectLst/>
                <a:latin typeface="OCR A Extended" panose="02010509020102010303" pitchFamily="50" charset="0"/>
              </a:rPr>
              <a:t>Postdoctoral researcher</a:t>
            </a:r>
          </a:p>
          <a:p>
            <a:pPr algn="l"/>
            <a:r>
              <a:rPr lang="en-US" sz="1600" dirty="0">
                <a:solidFill>
                  <a:srgbClr val="222222"/>
                </a:solidFill>
                <a:latin typeface="OCR A Extended" panose="02010509020102010303" pitchFamily="50" charset="0"/>
              </a:rPr>
              <a:t>Oxford University (UK)</a:t>
            </a:r>
            <a:endParaRPr lang="en-US" sz="1600" b="0" i="0" dirty="0">
              <a:solidFill>
                <a:srgbClr val="222222"/>
              </a:solidFill>
              <a:effectLst/>
              <a:latin typeface="OCR A Extended" panose="02010509020102010303" pitchFamily="50" charset="0"/>
            </a:endParaRPr>
          </a:p>
          <a:p>
            <a:endParaRPr lang="es-BO" sz="1600" dirty="0">
              <a:latin typeface="OCR A Extended" panose="02010509020102010303" pitchFamily="50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85C4E9-5A40-C781-B5CF-D875F06CE43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t="8011" b="68360"/>
          <a:stretch/>
        </p:blipFill>
        <p:spPr>
          <a:xfrm>
            <a:off x="8861651" y="462992"/>
            <a:ext cx="2823124" cy="1033877"/>
          </a:xfrm>
          <a:prstGeom prst="rect">
            <a:avLst/>
          </a:prstGeom>
        </p:spPr>
      </p:pic>
      <p:pic>
        <p:nvPicPr>
          <p:cNvPr id="22" name="Google Shape;89;p1" descr="A group of people sitting around a table&#10;&#10;Description automatically generated">
            <a:extLst>
              <a:ext uri="{FF2B5EF4-FFF2-40B4-BE49-F238E27FC236}">
                <a16:creationId xmlns:a16="http://schemas.microsoft.com/office/drawing/2014/main" id="{983B1B5F-B008-C434-D355-A2BF293985D4}"/>
              </a:ext>
            </a:extLst>
          </p:cNvPr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15089" t="14593" r="32336" b="29506"/>
          <a:stretch/>
        </p:blipFill>
        <p:spPr>
          <a:xfrm>
            <a:off x="0" y="-2"/>
            <a:ext cx="6797040" cy="68580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6168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5473D2-DD46-DFAF-84EC-264D6CE58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7A859AF-AF76-1054-5230-278454C5046B}"/>
              </a:ext>
            </a:extLst>
          </p:cNvPr>
          <p:cNvGrpSpPr/>
          <p:nvPr/>
        </p:nvGrpSpPr>
        <p:grpSpPr>
          <a:xfrm>
            <a:off x="-576477" y="-138209"/>
            <a:ext cx="2171361" cy="7145892"/>
            <a:chOff x="-576477" y="-138209"/>
            <a:chExt cx="2171361" cy="71458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D84D2DA-832B-CA17-2B5F-C78BE7F00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786"/>
            <a:stretch/>
          </p:blipFill>
          <p:spPr bwMode="auto">
            <a:xfrm>
              <a:off x="-116958" y="-138209"/>
              <a:ext cx="1711842" cy="71458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52F0077-5F99-8249-EF14-80D571202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7506" t="37267" r="5828" b="11932"/>
            <a:stretch/>
          </p:blipFill>
          <p:spPr>
            <a:xfrm>
              <a:off x="251040" y="5896864"/>
              <a:ext cx="951461" cy="864397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6B39392-B839-809C-C621-58AF294AB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011" r="8007" b="68360"/>
            <a:stretch/>
          </p:blipFill>
          <p:spPr>
            <a:xfrm>
              <a:off x="-576477" y="-122878"/>
              <a:ext cx="2171361" cy="86439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A32EEFC-1187-1C49-DE5C-F32954C7CFD9}"/>
              </a:ext>
            </a:extLst>
          </p:cNvPr>
          <p:cNvSpPr txBox="1"/>
          <p:nvPr/>
        </p:nvSpPr>
        <p:spPr>
          <a:xfrm>
            <a:off x="-292" y="1041719"/>
            <a:ext cx="1544012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Learning goals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Outline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History of AI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Machine learning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3793674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5473D2-DD46-DFAF-84EC-264D6CE58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7A859AF-AF76-1054-5230-278454C5046B}"/>
              </a:ext>
            </a:extLst>
          </p:cNvPr>
          <p:cNvGrpSpPr/>
          <p:nvPr/>
        </p:nvGrpSpPr>
        <p:grpSpPr>
          <a:xfrm>
            <a:off x="-576477" y="-138209"/>
            <a:ext cx="2171361" cy="7145892"/>
            <a:chOff x="-576477" y="-138209"/>
            <a:chExt cx="2171361" cy="71458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D84D2DA-832B-CA17-2B5F-C78BE7F00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786"/>
            <a:stretch/>
          </p:blipFill>
          <p:spPr bwMode="auto">
            <a:xfrm>
              <a:off x="-116958" y="-138209"/>
              <a:ext cx="1711842" cy="71458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52F0077-5F99-8249-EF14-80D571202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7506" t="37267" r="5828" b="11932"/>
            <a:stretch/>
          </p:blipFill>
          <p:spPr>
            <a:xfrm>
              <a:off x="251040" y="5896864"/>
              <a:ext cx="951461" cy="864397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6B39392-B839-809C-C621-58AF294AB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011" r="8007" b="68360"/>
            <a:stretch/>
          </p:blipFill>
          <p:spPr>
            <a:xfrm>
              <a:off x="-576477" y="-122878"/>
              <a:ext cx="2171361" cy="86439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A32EEFC-1187-1C49-DE5C-F32954C7CFD9}"/>
              </a:ext>
            </a:extLst>
          </p:cNvPr>
          <p:cNvSpPr txBox="1"/>
          <p:nvPr/>
        </p:nvSpPr>
        <p:spPr>
          <a:xfrm>
            <a:off x="-292" y="1041719"/>
            <a:ext cx="1544012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Learning goals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Outline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History of AI</a:t>
            </a:r>
          </a:p>
          <a:p>
            <a:pPr algn="r"/>
            <a:r>
              <a:rPr lang="en-US" sz="1100" dirty="0">
                <a:solidFill>
                  <a:schemeClr val="accent1"/>
                </a:solidFill>
                <a:latin typeface="Lucida Console" panose="020B0609040504020204" pitchFamily="49" charset="0"/>
              </a:rPr>
              <a:t>Machine learning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Deep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82E475-66C2-C64E-27AA-E17DD097D5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7423" y="3589917"/>
            <a:ext cx="4727730" cy="2772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F1A930-4B7B-09AF-A29E-29EECADB4B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4315" y="212198"/>
            <a:ext cx="5197290" cy="305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188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E5473D2-DD46-DFAF-84EC-264D6CE58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7A859AF-AF76-1054-5230-278454C5046B}"/>
              </a:ext>
            </a:extLst>
          </p:cNvPr>
          <p:cNvGrpSpPr/>
          <p:nvPr/>
        </p:nvGrpSpPr>
        <p:grpSpPr>
          <a:xfrm>
            <a:off x="-576477" y="-138209"/>
            <a:ext cx="2171361" cy="7145892"/>
            <a:chOff x="-576477" y="-138209"/>
            <a:chExt cx="2171361" cy="714589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D84D2DA-832B-CA17-2B5F-C78BE7F00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786"/>
            <a:stretch/>
          </p:blipFill>
          <p:spPr bwMode="auto">
            <a:xfrm>
              <a:off x="-116958" y="-138209"/>
              <a:ext cx="1711842" cy="71458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52F0077-5F99-8249-EF14-80D571202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7506" t="37267" r="5828" b="11932"/>
            <a:stretch/>
          </p:blipFill>
          <p:spPr>
            <a:xfrm>
              <a:off x="251040" y="5896864"/>
              <a:ext cx="951461" cy="864397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6B39392-B839-809C-C621-58AF294AB0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t="8011" r="8007" b="68360"/>
            <a:stretch/>
          </p:blipFill>
          <p:spPr>
            <a:xfrm>
              <a:off x="-576477" y="-122878"/>
              <a:ext cx="2171361" cy="864397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A32EEFC-1187-1C49-DE5C-F32954C7CFD9}"/>
              </a:ext>
            </a:extLst>
          </p:cNvPr>
          <p:cNvSpPr txBox="1"/>
          <p:nvPr/>
        </p:nvSpPr>
        <p:spPr>
          <a:xfrm>
            <a:off x="-292" y="1041719"/>
            <a:ext cx="1544012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Learning goals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Outline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History of AI</a:t>
            </a:r>
          </a:p>
          <a:p>
            <a:pPr algn="r"/>
            <a:r>
              <a:rPr lang="en-US" sz="1100" dirty="0">
                <a:solidFill>
                  <a:schemeClr val="accent2"/>
                </a:solidFill>
                <a:latin typeface="Lucida Console" panose="020B0609040504020204" pitchFamily="49" charset="0"/>
              </a:rPr>
              <a:t>Machine learning</a:t>
            </a:r>
          </a:p>
          <a:p>
            <a:pPr algn="r"/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2627606153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AnalogousFromDarkSeedLeftStep">
      <a:dk1>
        <a:srgbClr val="000000"/>
      </a:dk1>
      <a:lt1>
        <a:srgbClr val="FFFFFF"/>
      </a:lt1>
      <a:dk2>
        <a:srgbClr val="1A1634"/>
      </a:dk2>
      <a:lt2>
        <a:srgbClr val="F0F3F3"/>
      </a:lt2>
      <a:accent1>
        <a:srgbClr val="E72950"/>
      </a:accent1>
      <a:accent2>
        <a:srgbClr val="D5178E"/>
      </a:accent2>
      <a:accent3>
        <a:srgbClr val="DF29E7"/>
      </a:accent3>
      <a:accent4>
        <a:srgbClr val="7E17D5"/>
      </a:accent4>
      <a:accent5>
        <a:srgbClr val="4129E7"/>
      </a:accent5>
      <a:accent6>
        <a:srgbClr val="174ED5"/>
      </a:accent6>
      <a:hlink>
        <a:srgbClr val="7351C5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59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Bahnschrift</vt:lpstr>
      <vt:lpstr>Lucida Console</vt:lpstr>
      <vt:lpstr>Neue Haas Grotesk Text Pro</vt:lpstr>
      <vt:lpstr>OCR A Extended</vt:lpstr>
      <vt:lpstr>VanillaVTI</vt:lpstr>
      <vt:lpstr>Machine Learning &amp; Deep learning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R.M. Gonzales Martinez</dc:creator>
  <cp:lastModifiedBy>R.M. Gonzales Martinez</cp:lastModifiedBy>
  <cp:revision>6</cp:revision>
  <dcterms:created xsi:type="dcterms:W3CDTF">2024-10-20T07:33:46Z</dcterms:created>
  <dcterms:modified xsi:type="dcterms:W3CDTF">2024-10-26T14:45:48Z</dcterms:modified>
</cp:coreProperties>
</file>

<file path=docProps/thumbnail.jpeg>
</file>